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63" r:id="rId2"/>
    <p:sldId id="257" r:id="rId3"/>
    <p:sldId id="265" r:id="rId4"/>
    <p:sldId id="285" r:id="rId5"/>
    <p:sldId id="264" r:id="rId6"/>
    <p:sldId id="286" r:id="rId7"/>
    <p:sldId id="258" r:id="rId8"/>
    <p:sldId id="287" r:id="rId9"/>
    <p:sldId id="266" r:id="rId10"/>
    <p:sldId id="295" r:id="rId11"/>
    <p:sldId id="267" r:id="rId12"/>
    <p:sldId id="259" r:id="rId13"/>
    <p:sldId id="281" r:id="rId14"/>
    <p:sldId id="270" r:id="rId15"/>
    <p:sldId id="282" r:id="rId16"/>
    <p:sldId id="283" r:id="rId17"/>
    <p:sldId id="284" r:id="rId18"/>
    <p:sldId id="260" r:id="rId19"/>
    <p:sldId id="29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51" autoAdjust="0"/>
  </p:normalViewPr>
  <p:slideViewPr>
    <p:cSldViewPr snapToGrid="0" snapToObjects="1">
      <p:cViewPr varScale="1">
        <p:scale>
          <a:sx n="95" d="100"/>
          <a:sy n="95" d="100"/>
        </p:scale>
        <p:origin x="154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1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53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How machines learned to “see”:</a:t>
            </a:r>
            <a:endParaRPr lang="en-US" dirty="0"/>
          </a:p>
          <a:p>
            <a:r>
              <a:rPr lang="en-US" b="1" dirty="0"/>
              <a:t>Sense</a:t>
            </a:r>
            <a:r>
              <a:rPr lang="en-US" dirty="0"/>
              <a:t> the world with the right waves (radio, sound, light).</a:t>
            </a:r>
          </a:p>
          <a:p>
            <a:r>
              <a:rPr lang="en-US" b="1" dirty="0"/>
              <a:t>Compute</a:t>
            </a:r>
            <a:r>
              <a:rPr lang="en-US" dirty="0"/>
              <a:t> just enough to turn raw signals into distance, shape, motion, and objects.</a:t>
            </a:r>
          </a:p>
          <a:p>
            <a:r>
              <a:rPr lang="en-US" b="1" dirty="0"/>
              <a:t>Fuse</a:t>
            </a:r>
            <a:r>
              <a:rPr lang="en-US" dirty="0"/>
              <a:t> sensors so one covers another’s weaknesses (radar = all-weather; LiDAR = precise 3D; cameras = rich detail).</a:t>
            </a:r>
            <a:br>
              <a:rPr lang="en-US" dirty="0"/>
            </a:br>
            <a:r>
              <a:rPr lang="en-US" dirty="0"/>
              <a:t>That loop—sense → compute → fuse—drives every era of computer vision.</a:t>
            </a: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599CC-0DD8-13FA-41F2-5CC68B8F3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8E487-E83D-14EC-927C-00BFCB2401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44E73-232C-7B8D-9A5C-A45DD7469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Electronic imaging — CCD/CMOS cameras (1969 →)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Why:</a:t>
            </a:r>
            <a:r>
              <a:rPr lang="en-US" dirty="0"/>
              <a:t> To turn light into </a:t>
            </a:r>
            <a:r>
              <a:rPr lang="en-US" b="1" dirty="0"/>
              <a:t>digital images</a:t>
            </a:r>
            <a:r>
              <a:rPr lang="en-US" dirty="0"/>
              <a:t> we can compute 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Willard Boyle</a:t>
            </a:r>
            <a:r>
              <a:rPr lang="en-US" dirty="0"/>
              <a:t> &amp; </a:t>
            </a:r>
            <a:r>
              <a:rPr lang="en-US" i="1" dirty="0"/>
              <a:t>George E. Smith</a:t>
            </a:r>
            <a:r>
              <a:rPr lang="en-US" dirty="0"/>
              <a:t> invent the </a:t>
            </a:r>
            <a:r>
              <a:rPr lang="en-US" b="1" dirty="0"/>
              <a:t>CCD</a:t>
            </a:r>
            <a:r>
              <a:rPr lang="en-US" dirty="0"/>
              <a:t> (1969); later </a:t>
            </a:r>
            <a:r>
              <a:rPr lang="en-US" b="1" dirty="0"/>
              <a:t>CMOS</a:t>
            </a:r>
            <a:r>
              <a:rPr lang="en-US" dirty="0"/>
              <a:t> brings low-power, on-chip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How:</a:t>
            </a:r>
            <a:r>
              <a:rPr lang="en-US" dirty="0"/>
              <a:t> Photons → electrons in pixel wells → read out as </a:t>
            </a:r>
            <a:r>
              <a:rPr lang="en-US" b="1" dirty="0"/>
              <a:t>pixels</a:t>
            </a:r>
            <a:r>
              <a:rPr lang="en-US" dirty="0"/>
              <a:t>; color via </a:t>
            </a:r>
            <a:r>
              <a:rPr lang="en-US" b="1" dirty="0"/>
              <a:t>Bayer mosaics</a:t>
            </a:r>
            <a:r>
              <a:rPr lang="en-US" dirty="0"/>
              <a:t> + </a:t>
            </a:r>
            <a:r>
              <a:rPr lang="en-US" dirty="0" err="1"/>
              <a:t>demosaicing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Limits:</a:t>
            </a:r>
            <a:r>
              <a:rPr lang="en-US" dirty="0"/>
              <a:t> Needs light (or IR/NIR); rolling-shutter artifacts on fast motion.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 fact:</a:t>
            </a:r>
            <a:r>
              <a:rPr lang="en-US" dirty="0"/>
              <a:t> Your phone camera is a tiny CMOS image sensor—an entire TV studio on a fingernail.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C7F7-96E2-677D-002C-BB3612BB3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6638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Early computer vision — “from pixels to meaning” (1970s–1980s)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Why:</a:t>
            </a:r>
            <a:r>
              <a:rPr lang="en-US" dirty="0"/>
              <a:t> Once we could capture images, we needed to </a:t>
            </a:r>
            <a:r>
              <a:rPr lang="en-US" b="1" dirty="0"/>
              <a:t>interpret</a:t>
            </a:r>
            <a:r>
              <a:rPr lang="en-US" dirty="0"/>
              <a:t>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Who/what:</a:t>
            </a:r>
            <a:r>
              <a:rPr lang="en-US" dirty="0"/>
              <a:t> </a:t>
            </a:r>
            <a:r>
              <a:rPr lang="en-US" i="1" dirty="0"/>
              <a:t>David Marr &amp; Ellen Hildreth</a:t>
            </a:r>
            <a:r>
              <a:rPr lang="en-US" dirty="0"/>
              <a:t> (edge theory), </a:t>
            </a:r>
            <a:r>
              <a:rPr lang="en-US" i="1" dirty="0"/>
              <a:t>John Canny</a:t>
            </a:r>
            <a:r>
              <a:rPr lang="en-US" dirty="0"/>
              <a:t> (optimal edge detector), </a:t>
            </a:r>
            <a:r>
              <a:rPr lang="en-US" i="1" dirty="0"/>
              <a:t>Berthold Horn &amp; Brian Schunck</a:t>
            </a:r>
            <a:r>
              <a:rPr lang="en-US" dirty="0"/>
              <a:t> and </a:t>
            </a:r>
            <a:r>
              <a:rPr lang="en-US" i="1" dirty="0"/>
              <a:t>Lucas–Kanade</a:t>
            </a:r>
            <a:r>
              <a:rPr lang="en-US" dirty="0"/>
              <a:t> (optical flow), </a:t>
            </a:r>
            <a:r>
              <a:rPr lang="en-US" i="1" dirty="0"/>
              <a:t>Lawrence Roberts</a:t>
            </a:r>
            <a:r>
              <a:rPr lang="en-US" dirty="0"/>
              <a:t> (3D from line drawings).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How:</a:t>
            </a:r>
            <a:r>
              <a:rPr lang="en-US" dirty="0"/>
              <a:t> Smooth → find </a:t>
            </a:r>
            <a:r>
              <a:rPr lang="en-US" b="1" dirty="0"/>
              <a:t>edges</a:t>
            </a:r>
            <a:r>
              <a:rPr lang="en-US" dirty="0"/>
              <a:t>; track </a:t>
            </a:r>
            <a:r>
              <a:rPr lang="en-US" b="1" dirty="0"/>
              <a:t>corners</a:t>
            </a:r>
            <a:r>
              <a:rPr lang="en-US" dirty="0"/>
              <a:t>; estimate </a:t>
            </a:r>
            <a:r>
              <a:rPr lang="en-US" b="1" dirty="0"/>
              <a:t>motion</a:t>
            </a:r>
            <a:r>
              <a:rPr lang="en-US" dirty="0"/>
              <a:t> between frames; use </a:t>
            </a:r>
            <a:r>
              <a:rPr lang="en-US" b="1" dirty="0"/>
              <a:t>stereo</a:t>
            </a:r>
            <a:r>
              <a:rPr lang="en-US" dirty="0"/>
              <a:t> pairs to triangulate depth; optimize camera poses/points (</a:t>
            </a:r>
            <a:r>
              <a:rPr lang="en-US" b="1" dirty="0"/>
              <a:t>bundle adjustment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Limits:</a:t>
            </a:r>
            <a:r>
              <a:rPr lang="en-US" dirty="0"/>
              <a:t> Math was elegant but brittle on cluttered, real-world scenes.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 fact:</a:t>
            </a:r>
            <a:r>
              <a:rPr lang="en-US" dirty="0"/>
              <a:t> Early edge detectors still show up inside modern deep nets—just learned rather than hand-coded.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ED5F-BC8F-EFFC-828E-E802E885C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19811-38D0-14F2-5E15-A1BBA429B6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74AC8-4C2B-8D21-E88E-596C336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Hand-crafted features &amp; real-time tricks (1990s–2000s)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Why:</a:t>
            </a:r>
            <a:r>
              <a:rPr lang="en-US" dirty="0"/>
              <a:t> Make recognition robust across </a:t>
            </a:r>
            <a:r>
              <a:rPr lang="en-US" b="1" dirty="0"/>
              <a:t>scale, rotation, lighting</a:t>
            </a:r>
            <a:r>
              <a:rPr lang="en-US" dirty="0"/>
              <a:t> and run fast.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Who/what:</a:t>
            </a:r>
            <a:r>
              <a:rPr lang="en-US" dirty="0"/>
              <a:t> </a:t>
            </a:r>
            <a:r>
              <a:rPr lang="en-US" b="1" dirty="0"/>
              <a:t>SIFT</a:t>
            </a:r>
            <a:r>
              <a:rPr lang="en-US" dirty="0"/>
              <a:t> (David Lowe) </a:t>
            </a:r>
            <a:r>
              <a:rPr lang="en-US" dirty="0" err="1"/>
              <a:t>keypoints</a:t>
            </a:r>
            <a:r>
              <a:rPr lang="en-US" dirty="0"/>
              <a:t> &amp; descriptors; </a:t>
            </a:r>
            <a:r>
              <a:rPr lang="en-US" b="1" dirty="0"/>
              <a:t>HOG</a:t>
            </a:r>
            <a:r>
              <a:rPr lang="en-US" dirty="0"/>
              <a:t> (Dalal–Triggs) for people; </a:t>
            </a:r>
            <a:r>
              <a:rPr lang="en-US" b="1" dirty="0"/>
              <a:t>Viola–Jones</a:t>
            </a:r>
            <a:r>
              <a:rPr lang="en-US" dirty="0"/>
              <a:t> face detector (Haar features + boosted cascades); </a:t>
            </a:r>
            <a:r>
              <a:rPr lang="en-US" b="1" dirty="0"/>
              <a:t>RANSAC</a:t>
            </a:r>
            <a:r>
              <a:rPr lang="en-US" dirty="0"/>
              <a:t> for outlier-proof model 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How:</a:t>
            </a:r>
            <a:r>
              <a:rPr lang="en-US" dirty="0"/>
              <a:t> Detect stable </a:t>
            </a:r>
            <a:r>
              <a:rPr lang="en-US" b="1" dirty="0" err="1"/>
              <a:t>keypoints</a:t>
            </a:r>
            <a:r>
              <a:rPr lang="en-US" dirty="0"/>
              <a:t>, describe local gradients, and match; or slide a window with fast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Limits:</a:t>
            </a:r>
            <a:r>
              <a:rPr lang="en-US" dirty="0"/>
              <a:t> Plateaued on large, messy datasets; struggled with big viewpoint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 fact:</a:t>
            </a:r>
            <a:r>
              <a:rPr lang="en-US" dirty="0"/>
              <a:t> Viola–Jones made </a:t>
            </a:r>
            <a:r>
              <a:rPr lang="en-US" b="1" dirty="0"/>
              <a:t>point-and-shoot cameras</a:t>
            </a:r>
            <a:r>
              <a:rPr lang="en-US" dirty="0"/>
              <a:t> auto-focus on faces—one of the first CV features billions of people used daily.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366C3-B15C-EA6F-5001-A9C78623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661549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251D7-CD5B-9B16-9B6B-B8B8C5E43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2E0ED-C01E-0A2E-039C-6DF32641C7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DC80A-AE20-D6CD-84BA-82A86DB6F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Affordable depth for everyone — Kinect &amp; structured light (2010)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Why:</a:t>
            </a:r>
            <a:r>
              <a:rPr lang="en-US" dirty="0"/>
              <a:t> Low-cost </a:t>
            </a:r>
            <a:r>
              <a:rPr lang="en-US" b="1" dirty="0"/>
              <a:t>3D</a:t>
            </a:r>
            <a:r>
              <a:rPr lang="en-US" dirty="0"/>
              <a:t> for gaming, robotics, and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Who/when:</a:t>
            </a:r>
            <a:r>
              <a:rPr lang="en-US" dirty="0"/>
              <a:t> Microsoft Kinect (PrimeSense tech) launches in </a:t>
            </a:r>
            <a:r>
              <a:rPr lang="en-US" b="1" dirty="0"/>
              <a:t>2010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How:</a:t>
            </a:r>
            <a:r>
              <a:rPr lang="en-US" dirty="0"/>
              <a:t> Project a known IR </a:t>
            </a:r>
            <a:r>
              <a:rPr lang="en-US" b="1" dirty="0"/>
              <a:t>dot pattern</a:t>
            </a:r>
            <a:r>
              <a:rPr lang="en-US" dirty="0"/>
              <a:t> and see how it </a:t>
            </a:r>
            <a:r>
              <a:rPr lang="en-US" b="1" dirty="0"/>
              <a:t>warps</a:t>
            </a:r>
            <a:r>
              <a:rPr lang="en-US" dirty="0"/>
              <a:t> on surfaces to compute depth (structured light).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 fact:</a:t>
            </a:r>
            <a:r>
              <a:rPr lang="en-US" dirty="0"/>
              <a:t> Kinect became (for a while) the </a:t>
            </a:r>
            <a:r>
              <a:rPr lang="en-US" b="1" dirty="0"/>
              <a:t>fastest-selling consumer electronics device</a:t>
            </a:r>
            <a:r>
              <a:rPr lang="en-US" dirty="0"/>
              <a:t> ever and jump-started a wave of home-brew robotics.</a:t>
            </a:r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3EC4F-DD5E-D553-78E6-3F4B9B48A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81687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b="1" dirty="0"/>
              <a:t>Deep learning takes over (2012–late 2010s)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now:</a:t>
            </a:r>
            <a:r>
              <a:rPr lang="en-US" dirty="0"/>
              <a:t> </a:t>
            </a:r>
            <a:r>
              <a:rPr lang="en-US" b="1" dirty="0"/>
              <a:t>Big labeled datasets</a:t>
            </a:r>
            <a:r>
              <a:rPr lang="en-US" dirty="0"/>
              <a:t> (ImageNet) + </a:t>
            </a:r>
            <a:r>
              <a:rPr lang="en-US" b="1" dirty="0"/>
              <a:t>GPUs</a:t>
            </a:r>
            <a:r>
              <a:rPr lang="en-US" dirty="0"/>
              <a:t> for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Breakthroughs:</a:t>
            </a:r>
            <a:r>
              <a:rPr lang="en-US" dirty="0"/>
              <a:t> </a:t>
            </a:r>
            <a:r>
              <a:rPr lang="en-US" b="1" dirty="0" err="1"/>
              <a:t>AlexNet</a:t>
            </a:r>
            <a:r>
              <a:rPr lang="en-US" dirty="0"/>
              <a:t> (2012) crushes ImageNet; </a:t>
            </a:r>
            <a:r>
              <a:rPr lang="en-US" b="1" dirty="0" err="1"/>
              <a:t>ResNet</a:t>
            </a:r>
            <a:r>
              <a:rPr lang="en-US" dirty="0"/>
              <a:t> (2015) uses skip connections to train very deep nets. Detection/segmentation leap with </a:t>
            </a:r>
            <a:r>
              <a:rPr lang="en-US" b="1" dirty="0"/>
              <a:t>R-CNN → Faster R-CNN → Mask R-CNN</a:t>
            </a:r>
            <a:r>
              <a:rPr lang="en-US" dirty="0"/>
              <a:t>, and real-time </a:t>
            </a:r>
            <a:r>
              <a:rPr lang="en-US" b="1" dirty="0"/>
              <a:t>YOLO/SSD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(intuition):</a:t>
            </a:r>
            <a:r>
              <a:rPr lang="en-US" dirty="0"/>
              <a:t> Stacks of learned filters go </a:t>
            </a:r>
            <a:r>
              <a:rPr lang="en-US" b="1" dirty="0"/>
              <a:t>edges → parts → objects</a:t>
            </a:r>
            <a:r>
              <a:rPr lang="en-US" dirty="0"/>
              <a:t>; the system learns features from data instead of us hand-engineering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Limits:</a:t>
            </a:r>
            <a:r>
              <a:rPr lang="en-US" dirty="0"/>
              <a:t> Data-hungry; can be brittle out of distribution; compute-intensive.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 fact:</a:t>
            </a:r>
            <a:r>
              <a:rPr lang="en-US" dirty="0"/>
              <a:t> </a:t>
            </a:r>
            <a:r>
              <a:rPr lang="en-US" dirty="0" err="1"/>
              <a:t>AlexNet</a:t>
            </a:r>
            <a:r>
              <a:rPr lang="en-US" dirty="0"/>
              <a:t> trained on </a:t>
            </a:r>
            <a:r>
              <a:rPr lang="en-US" b="1" dirty="0"/>
              <a:t>two gaming GPUs</a:t>
            </a:r>
            <a:r>
              <a:rPr lang="en-US" dirty="0"/>
              <a:t>—a student-built system that changed an entire field.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99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9E1AB-4200-A5C7-21EA-4335AF6C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FF6E0-447B-2E62-BFE7-AA130D521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54EC1-E8EF-7182-7522-0AFB0003C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b="1" dirty="0"/>
              <a:t>Deep learning takes over (2012–late 2010s)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now:</a:t>
            </a:r>
            <a:r>
              <a:rPr lang="en-US" dirty="0"/>
              <a:t> </a:t>
            </a:r>
            <a:r>
              <a:rPr lang="en-US" b="1" dirty="0"/>
              <a:t>Big labeled datasets</a:t>
            </a:r>
            <a:r>
              <a:rPr lang="en-US" dirty="0"/>
              <a:t> (ImageNet) + </a:t>
            </a:r>
            <a:r>
              <a:rPr lang="en-US" b="1" dirty="0"/>
              <a:t>GPUs</a:t>
            </a:r>
            <a:r>
              <a:rPr lang="en-US" dirty="0"/>
              <a:t> for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Breakthroughs:</a:t>
            </a:r>
            <a:r>
              <a:rPr lang="en-US" dirty="0"/>
              <a:t> </a:t>
            </a:r>
            <a:r>
              <a:rPr lang="en-US" b="1" dirty="0" err="1"/>
              <a:t>AlexNet</a:t>
            </a:r>
            <a:r>
              <a:rPr lang="en-US" dirty="0"/>
              <a:t> (2012) crushes ImageNet; </a:t>
            </a:r>
            <a:r>
              <a:rPr lang="en-US" b="1" dirty="0" err="1"/>
              <a:t>ResNet</a:t>
            </a:r>
            <a:r>
              <a:rPr lang="en-US" dirty="0"/>
              <a:t> (2015) uses skip connections to train very deep nets. Detection/segmentation leap with </a:t>
            </a:r>
            <a:r>
              <a:rPr lang="en-US" b="1" dirty="0"/>
              <a:t>R-CNN → Faster R-CNN → Mask R-CNN</a:t>
            </a:r>
            <a:r>
              <a:rPr lang="en-US" dirty="0"/>
              <a:t>, and real-time </a:t>
            </a:r>
            <a:r>
              <a:rPr lang="en-US" b="1" dirty="0"/>
              <a:t>YOLO/SSD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(intuition):</a:t>
            </a:r>
            <a:r>
              <a:rPr lang="en-US" dirty="0"/>
              <a:t> Stacks of learned filters go </a:t>
            </a:r>
            <a:r>
              <a:rPr lang="en-US" b="1" dirty="0"/>
              <a:t>edges → parts → objects</a:t>
            </a:r>
            <a:r>
              <a:rPr lang="en-US" dirty="0"/>
              <a:t>; the system learns features from data instead of us hand-engineering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Limits:</a:t>
            </a:r>
            <a:r>
              <a:rPr lang="en-US" dirty="0"/>
              <a:t> Data-hungry; can be brittle out of distribution; compute-intensive.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 fact:</a:t>
            </a:r>
            <a:r>
              <a:rPr lang="en-US" dirty="0"/>
              <a:t> </a:t>
            </a:r>
            <a:r>
              <a:rPr lang="en-US" dirty="0" err="1"/>
              <a:t>AlexNet</a:t>
            </a:r>
            <a:r>
              <a:rPr lang="en-US"/>
              <a:t> trained on </a:t>
            </a:r>
            <a:r>
              <a:rPr lang="en-US" b="1"/>
              <a:t>two gaming GPUs</a:t>
            </a:r>
            <a:r>
              <a:rPr lang="en-US"/>
              <a:t>—a student-built system that changed an entire field.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78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59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C05F5-7523-3B2B-4588-32B30F45F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7A946-547D-521D-24FF-43353DA828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66E13-56FD-969B-FA35-1D51A705F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Why we built it:</a:t>
            </a:r>
            <a:r>
              <a:rPr lang="en-US" dirty="0"/>
              <a:t> Detect ships and planes through fog, clouds, and at long range.</a:t>
            </a:r>
          </a:p>
          <a:p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Christian </a:t>
            </a:r>
            <a:r>
              <a:rPr lang="en-US" i="1" dirty="0" err="1"/>
              <a:t>Hülsmeyer</a:t>
            </a:r>
            <a:r>
              <a:rPr lang="en-US" dirty="0"/>
              <a:t> demos ship detection (1904). </a:t>
            </a:r>
            <a:r>
              <a:rPr lang="en-US" i="1" dirty="0"/>
              <a:t>Robert Watson-Watt</a:t>
            </a:r>
            <a:r>
              <a:rPr lang="en-US" dirty="0"/>
              <a:t> and colleagues field Britain’s </a:t>
            </a:r>
            <a:r>
              <a:rPr lang="en-US" b="1" dirty="0"/>
              <a:t>Chain Home</a:t>
            </a:r>
            <a:r>
              <a:rPr lang="en-US" dirty="0"/>
              <a:t> air-defense radar by 1938.</a:t>
            </a:r>
          </a:p>
          <a:p>
            <a:r>
              <a:rPr lang="en-US" b="1" dirty="0"/>
              <a:t>How (in one line):</a:t>
            </a:r>
            <a:r>
              <a:rPr lang="en-US" dirty="0"/>
              <a:t> Send a radio </a:t>
            </a:r>
            <a:r>
              <a:rPr lang="en-US" b="1" dirty="0"/>
              <a:t>pulse</a:t>
            </a:r>
            <a:r>
              <a:rPr lang="en-US" dirty="0"/>
              <a:t>, time the echo (</a:t>
            </a:r>
            <a:r>
              <a:rPr lang="en-US" b="1" dirty="0"/>
              <a:t>time-of-flight</a:t>
            </a:r>
            <a:r>
              <a:rPr lang="en-US" dirty="0"/>
              <a:t>) to get distance; measure </a:t>
            </a:r>
            <a:r>
              <a:rPr lang="en-US" b="1" dirty="0"/>
              <a:t>Doppler</a:t>
            </a:r>
            <a:r>
              <a:rPr lang="en-US" dirty="0"/>
              <a:t> shift for approach speed; steer beams with antenna arrays.</a:t>
            </a:r>
          </a:p>
          <a:p>
            <a:r>
              <a:rPr lang="en-US" b="1" dirty="0"/>
              <a:t>Limits:</a:t>
            </a:r>
            <a:r>
              <a:rPr lang="en-US" dirty="0"/>
              <a:t> Coarse detail unless antennas are huge; clutter/interference.</a:t>
            </a:r>
          </a:p>
          <a:p>
            <a:r>
              <a:rPr lang="en-US" b="1" dirty="0"/>
              <a:t>Fun fact:</a:t>
            </a:r>
            <a:r>
              <a:rPr lang="en-US" dirty="0"/>
              <a:t> Chain Home masts were so tall they doubled as landmarks for pilots trying to avoid being detected.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56649-FBB2-C73D-5BBB-4E2A4A1A9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63336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BAF5-59F9-6D58-2004-37604314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21A568-E51E-CD55-8CDC-C4840945E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0EB8E-57B2-94AD-0126-4D48987C1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Why we built it:</a:t>
            </a:r>
            <a:r>
              <a:rPr lang="en-US" dirty="0"/>
              <a:t> Detect ships and planes through fog, clouds, and at long range.</a:t>
            </a:r>
          </a:p>
          <a:p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Christian </a:t>
            </a:r>
            <a:r>
              <a:rPr lang="en-US" i="1" dirty="0" err="1"/>
              <a:t>Hülsmeyer</a:t>
            </a:r>
            <a:r>
              <a:rPr lang="en-US" dirty="0"/>
              <a:t> demos ship detection (1904). </a:t>
            </a:r>
            <a:r>
              <a:rPr lang="en-US" i="1" dirty="0"/>
              <a:t>Robert Watson-Watt</a:t>
            </a:r>
            <a:r>
              <a:rPr lang="en-US" dirty="0"/>
              <a:t> and colleagues field Britain’s </a:t>
            </a:r>
            <a:r>
              <a:rPr lang="en-US" b="1" dirty="0"/>
              <a:t>Chain Home</a:t>
            </a:r>
            <a:r>
              <a:rPr lang="en-US" dirty="0"/>
              <a:t> air-defense radar by 1938.</a:t>
            </a:r>
          </a:p>
          <a:p>
            <a:r>
              <a:rPr lang="en-US" b="1" dirty="0"/>
              <a:t>How (in one line):</a:t>
            </a:r>
            <a:r>
              <a:rPr lang="en-US" dirty="0"/>
              <a:t> Send a radio </a:t>
            </a:r>
            <a:r>
              <a:rPr lang="en-US" b="1" dirty="0"/>
              <a:t>pulse</a:t>
            </a:r>
            <a:r>
              <a:rPr lang="en-US" dirty="0"/>
              <a:t>, time the echo (</a:t>
            </a:r>
            <a:r>
              <a:rPr lang="en-US" b="1" dirty="0"/>
              <a:t>time-of-flight</a:t>
            </a:r>
            <a:r>
              <a:rPr lang="en-US" dirty="0"/>
              <a:t>) to get distance; measure </a:t>
            </a:r>
            <a:r>
              <a:rPr lang="en-US" b="1" dirty="0"/>
              <a:t>Doppler</a:t>
            </a:r>
            <a:r>
              <a:rPr lang="en-US" dirty="0"/>
              <a:t> shift for approach speed; steer beams with antenna arrays.</a:t>
            </a:r>
          </a:p>
          <a:p>
            <a:r>
              <a:rPr lang="en-US" b="1" dirty="0"/>
              <a:t>Limits:</a:t>
            </a:r>
            <a:r>
              <a:rPr lang="en-US" dirty="0"/>
              <a:t> Coarse detail unless antennas are huge; clutter/interference.</a:t>
            </a:r>
          </a:p>
          <a:p>
            <a:r>
              <a:rPr lang="en-US" b="1" dirty="0"/>
              <a:t>Fun fact:</a:t>
            </a:r>
            <a:r>
              <a:rPr lang="en-US" dirty="0"/>
              <a:t> Chain Home masts were so tall they doubled as landmarks for pilots trying to avoid being detected.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749B9-64A3-52B5-3175-466CCA7C9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661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BC3C3-E242-E7F1-2A04-E0905CFA0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ADE47-38EC-7DCE-51A9-E18C4B438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EA8C-2BD9-DFD2-B805-6A6B24BDA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Why:</a:t>
            </a:r>
            <a:r>
              <a:rPr lang="en-US" dirty="0"/>
              <a:t> Radio doesn’t travel well in seawater; navies needed submarine detection.</a:t>
            </a:r>
          </a:p>
          <a:p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Reginald Fessenden</a:t>
            </a:r>
            <a:r>
              <a:rPr lang="en-US" dirty="0"/>
              <a:t> pioneers echo-ranging (1912–13); </a:t>
            </a:r>
            <a:r>
              <a:rPr lang="en-US" i="1" dirty="0"/>
              <a:t>Paul Langevin</a:t>
            </a:r>
            <a:r>
              <a:rPr lang="en-US" dirty="0"/>
              <a:t> builds practical </a:t>
            </a:r>
            <a:r>
              <a:rPr lang="en-US" b="1" dirty="0"/>
              <a:t>active sonar</a:t>
            </a:r>
            <a:r>
              <a:rPr lang="en-US" dirty="0"/>
              <a:t> during WWI with piezoelectric crystals.</a:t>
            </a:r>
          </a:p>
          <a:p>
            <a:r>
              <a:rPr lang="en-US" b="1" dirty="0"/>
              <a:t>How:</a:t>
            </a:r>
            <a:r>
              <a:rPr lang="en-US" dirty="0"/>
              <a:t> Send an </a:t>
            </a:r>
            <a:r>
              <a:rPr lang="en-US" b="1" dirty="0"/>
              <a:t>ultrasound ping</a:t>
            </a:r>
            <a:r>
              <a:rPr lang="en-US" dirty="0"/>
              <a:t>; the echo’s delay gives distance. Hydrophone </a:t>
            </a:r>
            <a:r>
              <a:rPr lang="en-US" b="1" dirty="0"/>
              <a:t>arrays</a:t>
            </a:r>
            <a:r>
              <a:rPr lang="en-US" dirty="0"/>
              <a:t> “beamform” to map direction and the seafloor (side-scan, multibeam).</a:t>
            </a:r>
          </a:p>
          <a:p>
            <a:r>
              <a:rPr lang="en-US" b="1" dirty="0"/>
              <a:t>Limits:</a:t>
            </a:r>
            <a:r>
              <a:rPr lang="en-US" dirty="0"/>
              <a:t> Sound is slow (echoes smear), noisy oceans, big arrays for sharp angles.</a:t>
            </a:r>
          </a:p>
          <a:p>
            <a:r>
              <a:rPr lang="en-US" b="1" dirty="0"/>
              <a:t>Fun fact:</a:t>
            </a:r>
            <a:r>
              <a:rPr lang="en-US" dirty="0"/>
              <a:t> Early British sonar was nicknamed </a:t>
            </a:r>
            <a:r>
              <a:rPr lang="en-US" b="1" dirty="0"/>
              <a:t>ASDIC</a:t>
            </a:r>
            <a:r>
              <a:rPr lang="en-US" dirty="0"/>
              <a:t>; the acronym’s origin is still a bit mysterious in naval lore.</a:t>
            </a:r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40B65-3C73-92A7-CC24-4268B4342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71355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E375-0FC3-2D87-1FC8-49A75767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56DE9-81A8-6891-F060-2365D6FA6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AA5E2-712F-0CBA-71D9-29F87F47D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Why:</a:t>
            </a:r>
            <a:r>
              <a:rPr lang="en-US" dirty="0"/>
              <a:t> Radio doesn’t travel well in seawater; navies needed submarine detection.</a:t>
            </a:r>
          </a:p>
          <a:p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Reginald Fessenden</a:t>
            </a:r>
            <a:r>
              <a:rPr lang="en-US" dirty="0"/>
              <a:t> pioneers echo-ranging (1912–13); </a:t>
            </a:r>
            <a:r>
              <a:rPr lang="en-US" i="1" dirty="0"/>
              <a:t>Paul Langevin</a:t>
            </a:r>
            <a:r>
              <a:rPr lang="en-US" dirty="0"/>
              <a:t> builds practical </a:t>
            </a:r>
            <a:r>
              <a:rPr lang="en-US" b="1" dirty="0"/>
              <a:t>active sonar</a:t>
            </a:r>
            <a:r>
              <a:rPr lang="en-US" dirty="0"/>
              <a:t> during WWI with piezoelectric crystals.</a:t>
            </a:r>
          </a:p>
          <a:p>
            <a:r>
              <a:rPr lang="en-US" b="1" dirty="0"/>
              <a:t>How:</a:t>
            </a:r>
            <a:r>
              <a:rPr lang="en-US" dirty="0"/>
              <a:t> Send an </a:t>
            </a:r>
            <a:r>
              <a:rPr lang="en-US" b="1" dirty="0"/>
              <a:t>ultrasound ping</a:t>
            </a:r>
            <a:r>
              <a:rPr lang="en-US" dirty="0"/>
              <a:t>; the echo’s delay gives distance. Hydrophone </a:t>
            </a:r>
            <a:r>
              <a:rPr lang="en-US" b="1" dirty="0"/>
              <a:t>arrays</a:t>
            </a:r>
            <a:r>
              <a:rPr lang="en-US" dirty="0"/>
              <a:t> “beamform” to map direction and the seafloor (side-scan, multibeam).</a:t>
            </a:r>
          </a:p>
          <a:p>
            <a:r>
              <a:rPr lang="en-US" b="1" dirty="0"/>
              <a:t>Limits:</a:t>
            </a:r>
            <a:r>
              <a:rPr lang="en-US" dirty="0"/>
              <a:t> Sound is slow (echoes smear), noisy oceans, big arrays for sharp angles.</a:t>
            </a:r>
          </a:p>
          <a:p>
            <a:r>
              <a:rPr lang="en-US" b="1" dirty="0"/>
              <a:t>Fun fact:</a:t>
            </a:r>
            <a:r>
              <a:rPr lang="en-US" dirty="0"/>
              <a:t> Early British sonar was nicknamed </a:t>
            </a:r>
            <a:r>
              <a:rPr lang="en-US" b="1" dirty="0"/>
              <a:t>ASDIC</a:t>
            </a:r>
            <a:r>
              <a:rPr lang="en-US" dirty="0"/>
              <a:t>; the acronym’s origin is still a bit mysterious in naval lore.</a:t>
            </a:r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CDDE3-DA81-680F-F8D6-E39A87968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14790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Why:</a:t>
            </a:r>
            <a:r>
              <a:rPr lang="en-US" dirty="0"/>
              <a:t> Classic radar made blobby images; we wanted </a:t>
            </a:r>
            <a:r>
              <a:rPr lang="en-US" b="1" dirty="0"/>
              <a:t>maps</a:t>
            </a:r>
            <a:r>
              <a:rPr lang="en-US" dirty="0"/>
              <a:t> with sharp detail.</a:t>
            </a:r>
          </a:p>
          <a:p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Carl A. Wiley</a:t>
            </a:r>
            <a:r>
              <a:rPr lang="en-US" dirty="0"/>
              <a:t> (Goodyear) formalizes SAR in </a:t>
            </a:r>
            <a:r>
              <a:rPr lang="en-US" b="1" dirty="0"/>
              <a:t>1951</a:t>
            </a:r>
            <a:r>
              <a:rPr lang="en-US" dirty="0"/>
              <a:t>.</a:t>
            </a:r>
          </a:p>
          <a:p>
            <a:r>
              <a:rPr lang="en-US" b="1" dirty="0"/>
              <a:t>How:</a:t>
            </a:r>
            <a:r>
              <a:rPr lang="en-US" dirty="0"/>
              <a:t> Fly radar along a path and </a:t>
            </a:r>
            <a:r>
              <a:rPr lang="en-US" b="1" dirty="0"/>
              <a:t>coherently combine</a:t>
            </a:r>
            <a:r>
              <a:rPr lang="en-US" dirty="0"/>
              <a:t> many echoes so motion “synthesizes” a very long antenna → high-resolution images day/night, through clouds.</a:t>
            </a:r>
          </a:p>
          <a:p>
            <a:r>
              <a:rPr lang="en-US" b="1" dirty="0"/>
              <a:t>Limits:</a:t>
            </a:r>
            <a:r>
              <a:rPr lang="en-US" dirty="0"/>
              <a:t> Heavy computation; sensitive to motion/phase errors.</a:t>
            </a:r>
          </a:p>
          <a:p>
            <a:r>
              <a:rPr lang="en-US" b="1" dirty="0"/>
              <a:t>Fun fact:</a:t>
            </a:r>
            <a:r>
              <a:rPr lang="en-US" dirty="0"/>
              <a:t> SAR has revealed </a:t>
            </a:r>
            <a:r>
              <a:rPr lang="en-US" b="1" dirty="0"/>
              <a:t>buried rivers</a:t>
            </a:r>
            <a:r>
              <a:rPr lang="en-US" dirty="0"/>
              <a:t> in deserts and tracked millimeter-scale </a:t>
            </a:r>
            <a:r>
              <a:rPr lang="en-US" b="1" dirty="0"/>
              <a:t>volcano swelling</a:t>
            </a:r>
            <a:r>
              <a:rPr lang="en-US" dirty="0"/>
              <a:t> via interferometry (InSAR).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02E26-0801-9C61-79B4-2BEA4540F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AA178-41DF-72CA-C2BB-3F0AC1AADE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E14364-7C22-1602-B9E7-3B0757A30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Why:</a:t>
            </a:r>
            <a:r>
              <a:rPr lang="en-US" dirty="0"/>
              <a:t> Classic radar made blobby images; we wanted </a:t>
            </a:r>
            <a:r>
              <a:rPr lang="en-US" b="1" dirty="0"/>
              <a:t>maps</a:t>
            </a:r>
            <a:r>
              <a:rPr lang="en-US" dirty="0"/>
              <a:t> with sharp detail.</a:t>
            </a:r>
          </a:p>
          <a:p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Carl A. Wiley</a:t>
            </a:r>
            <a:r>
              <a:rPr lang="en-US" dirty="0"/>
              <a:t> (Goodyear) formalizes SAR in </a:t>
            </a:r>
            <a:r>
              <a:rPr lang="en-US" b="1" dirty="0"/>
              <a:t>1951</a:t>
            </a:r>
            <a:r>
              <a:rPr lang="en-US" dirty="0"/>
              <a:t>.</a:t>
            </a:r>
          </a:p>
          <a:p>
            <a:r>
              <a:rPr lang="en-US" b="1" dirty="0"/>
              <a:t>How:</a:t>
            </a:r>
            <a:r>
              <a:rPr lang="en-US" dirty="0"/>
              <a:t> Fly radar along a path and </a:t>
            </a:r>
            <a:r>
              <a:rPr lang="en-US" b="1" dirty="0"/>
              <a:t>coherently combine</a:t>
            </a:r>
            <a:r>
              <a:rPr lang="en-US" dirty="0"/>
              <a:t> many echoes so motion “synthesizes” a very long antenna → high-resolution images day/night, through clouds.</a:t>
            </a:r>
          </a:p>
          <a:p>
            <a:r>
              <a:rPr lang="en-US" b="1" dirty="0"/>
              <a:t>Limits:</a:t>
            </a:r>
            <a:r>
              <a:rPr lang="en-US" dirty="0"/>
              <a:t> Heavy computation; sensitive to motion/phase errors.</a:t>
            </a:r>
          </a:p>
          <a:p>
            <a:r>
              <a:rPr lang="en-US" b="1" dirty="0"/>
              <a:t>Fun fact:</a:t>
            </a:r>
            <a:r>
              <a:rPr lang="en-US" dirty="0"/>
              <a:t> SAR has revealed </a:t>
            </a:r>
            <a:r>
              <a:rPr lang="en-US" b="1" dirty="0"/>
              <a:t>buried rivers</a:t>
            </a:r>
            <a:r>
              <a:rPr lang="en-US" dirty="0"/>
              <a:t> in deserts and tracked millimeter-scale </a:t>
            </a:r>
            <a:r>
              <a:rPr lang="en-US" b="1" dirty="0"/>
              <a:t>volcano swelling</a:t>
            </a:r>
            <a:r>
              <a:rPr lang="en-US" dirty="0"/>
              <a:t> via interferometry (InSAR).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FACD6-F260-A178-B1FB-9147B6045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60383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b="1" dirty="0"/>
              <a:t>Why:</a:t>
            </a:r>
            <a:r>
              <a:rPr lang="en-US" dirty="0"/>
              <a:t> Pictures are 2D; mapping, robotics, and autonomy need </a:t>
            </a:r>
            <a:r>
              <a:rPr lang="en-US" b="1" dirty="0"/>
              <a:t>precise distances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Theodore Maiman</a:t>
            </a:r>
            <a:r>
              <a:rPr lang="en-US" dirty="0"/>
              <a:t> fires the first </a:t>
            </a:r>
            <a:r>
              <a:rPr lang="en-US" b="1" dirty="0"/>
              <a:t>laser</a:t>
            </a:r>
            <a:r>
              <a:rPr lang="en-US" dirty="0"/>
              <a:t> (1960). Within a year, Hughes prototypes laser radar (</a:t>
            </a:r>
            <a:r>
              <a:rPr lang="en-US" b="1" dirty="0"/>
              <a:t>LiDAR</a:t>
            </a:r>
            <a:r>
              <a:rPr lang="en-US" dirty="0"/>
              <a:t>). </a:t>
            </a:r>
            <a:r>
              <a:rPr lang="en-US" b="1" dirty="0"/>
              <a:t>Apollo 15</a:t>
            </a:r>
            <a:r>
              <a:rPr lang="en-US" dirty="0"/>
              <a:t> (1971) flies the first spaceborne laser altimeter.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How:</a:t>
            </a:r>
            <a:r>
              <a:rPr lang="en-US" dirty="0"/>
              <a:t> Fire a short </a:t>
            </a:r>
            <a:r>
              <a:rPr lang="en-US" b="1" dirty="0"/>
              <a:t>laser pulse</a:t>
            </a:r>
            <a:r>
              <a:rPr lang="en-US" dirty="0"/>
              <a:t> and time its round-trip to each surface point; scanning mirrors sweep the scene, building a </a:t>
            </a:r>
            <a:r>
              <a:rPr lang="en-US" b="1" dirty="0"/>
              <a:t>3D point cloud</a:t>
            </a:r>
            <a:r>
              <a:rPr lang="en-US" dirty="0"/>
              <a:t>. (Newer </a:t>
            </a:r>
            <a:r>
              <a:rPr lang="en-US" b="1" dirty="0"/>
              <a:t>FMCW LiDAR</a:t>
            </a:r>
            <a:r>
              <a:rPr lang="en-US" dirty="0"/>
              <a:t> mixes frequencies to get distance </a:t>
            </a:r>
            <a:r>
              <a:rPr lang="en-US" b="1" dirty="0"/>
              <a:t>and</a:t>
            </a:r>
            <a:r>
              <a:rPr lang="en-US" dirty="0"/>
              <a:t> velocity.)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Limits:</a:t>
            </a:r>
            <a:r>
              <a:rPr lang="en-US" dirty="0"/>
              <a:t> Attenuates in heavy fog/rain; historically bulky/expensive (now trending smaller/cheaper).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 fact:</a:t>
            </a:r>
            <a:r>
              <a:rPr lang="en-US" dirty="0"/>
              <a:t> Airborne LiDAR has uncovered </a:t>
            </a:r>
            <a:r>
              <a:rPr lang="en-US" b="1" dirty="0"/>
              <a:t>hidden Mayan cities</a:t>
            </a:r>
            <a:r>
              <a:rPr lang="en-US" dirty="0"/>
              <a:t> beneath jungle canopy.</a:t>
            </a:r>
          </a:p>
        </p:txBody>
      </p:sp>
    </p:spTree>
    <p:extLst>
      <p:ext uri="{BB962C8B-B14F-4D97-AF65-F5344CB8AC3E}">
        <p14:creationId xmlns:p14="http://schemas.microsoft.com/office/powerpoint/2010/main" val="2110210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2D306-5880-8BE9-730D-34E0432D6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02D08-09C5-0E98-F063-360667D5A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E84D0-3DEB-C7DD-9C40-46042BFCF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b="1" dirty="0"/>
              <a:t>Why:</a:t>
            </a:r>
            <a:r>
              <a:rPr lang="en-US" dirty="0"/>
              <a:t> Pictures are 2D; mapping, robotics, and autonomy need </a:t>
            </a:r>
            <a:r>
              <a:rPr lang="en-US" b="1" dirty="0"/>
              <a:t>precise distances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Theodore Maiman</a:t>
            </a:r>
            <a:r>
              <a:rPr lang="en-US" dirty="0"/>
              <a:t> fires the first </a:t>
            </a:r>
            <a:r>
              <a:rPr lang="en-US" b="1" dirty="0"/>
              <a:t>laser</a:t>
            </a:r>
            <a:r>
              <a:rPr lang="en-US" dirty="0"/>
              <a:t> (1960). Within a year, Hughes prototypes laser radar (</a:t>
            </a:r>
            <a:r>
              <a:rPr lang="en-US" b="1" dirty="0"/>
              <a:t>LiDAR</a:t>
            </a:r>
            <a:r>
              <a:rPr lang="en-US" dirty="0"/>
              <a:t>). </a:t>
            </a:r>
            <a:r>
              <a:rPr lang="en-US" b="1" dirty="0"/>
              <a:t>Apollo 15</a:t>
            </a:r>
            <a:r>
              <a:rPr lang="en-US" dirty="0"/>
              <a:t> (1971) flies the first spaceborne laser altimeter.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How:</a:t>
            </a:r>
            <a:r>
              <a:rPr lang="en-US" dirty="0"/>
              <a:t> Fire a short </a:t>
            </a:r>
            <a:r>
              <a:rPr lang="en-US" b="1" dirty="0"/>
              <a:t>laser pulse</a:t>
            </a:r>
            <a:r>
              <a:rPr lang="en-US" dirty="0"/>
              <a:t> and time its round-trip to each surface point; scanning mirrors sweep the scene, building a </a:t>
            </a:r>
            <a:r>
              <a:rPr lang="en-US" b="1" dirty="0"/>
              <a:t>3D point cloud</a:t>
            </a:r>
            <a:r>
              <a:rPr lang="en-US" dirty="0"/>
              <a:t>. (Newer </a:t>
            </a:r>
            <a:r>
              <a:rPr lang="en-US" b="1" dirty="0"/>
              <a:t>FMCW LiDAR</a:t>
            </a:r>
            <a:r>
              <a:rPr lang="en-US" dirty="0"/>
              <a:t> mixes frequencies to get distance </a:t>
            </a:r>
            <a:r>
              <a:rPr lang="en-US" b="1" dirty="0"/>
              <a:t>and</a:t>
            </a:r>
            <a:r>
              <a:rPr lang="en-US" dirty="0"/>
              <a:t> velocity.)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Limits:</a:t>
            </a:r>
            <a:r>
              <a:rPr lang="en-US" dirty="0"/>
              <a:t> Attenuates in heavy fog/rain; historically bulky/expensive (now trending smaller/cheaper).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 fact:</a:t>
            </a:r>
            <a:r>
              <a:rPr lang="en-US" dirty="0"/>
              <a:t> Airborne LiDAR has uncovered </a:t>
            </a:r>
            <a:r>
              <a:rPr lang="en-US" b="1" dirty="0"/>
              <a:t>hidden Mayan cities</a:t>
            </a:r>
            <a:r>
              <a:rPr lang="en-US" dirty="0"/>
              <a:t> beneath jungle canopy.</a:t>
            </a:r>
          </a:p>
        </p:txBody>
      </p:sp>
    </p:spTree>
    <p:extLst>
      <p:ext uri="{BB962C8B-B14F-4D97-AF65-F5344CB8AC3E}">
        <p14:creationId xmlns:p14="http://schemas.microsoft.com/office/powerpoint/2010/main" val="349686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2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2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5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9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9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8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9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7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?utm_source=chatgp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9B72-57C1-A7BC-80EC-38E2CF8F7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History of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BB363-F35E-1241-CAA0-BA063F8C8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7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114D4-EFBE-4830-997B-79C16404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2526-714F-A6C3-24B1-45AA5D0E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37" y="141688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Lasers &amp; LiDAR —(1960s to present)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6943-8645-79AB-0832-767324D92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34" y="1889164"/>
            <a:ext cx="420249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How:</a:t>
            </a:r>
            <a:r>
              <a:rPr lang="en-US" dirty="0"/>
              <a:t> Fires a short laser pulse and time its round-trip to each surface point; scanning mirrors sweep the scene, building a 3D point cloud. </a:t>
            </a:r>
          </a:p>
          <a:p>
            <a:r>
              <a:rPr lang="en-US" b="1" dirty="0"/>
              <a:t>Limits:</a:t>
            </a:r>
            <a:r>
              <a:rPr lang="en-US" dirty="0"/>
              <a:t> Attenuates in heavy fog/rain; historically bulky/expensive (now trending smaller/cheaper).</a:t>
            </a:r>
          </a:p>
          <a:p>
            <a:r>
              <a:rPr lang="en-US" b="1" dirty="0"/>
              <a:t>Fun fact:</a:t>
            </a:r>
            <a:r>
              <a:rPr lang="en-US" dirty="0"/>
              <a:t> Airborne LiDAR has uncovered hidden Mayan cities beneath jungle canopy.</a:t>
            </a:r>
          </a:p>
          <a:p>
            <a:endParaRPr lang="en-US" dirty="0"/>
          </a:p>
        </p:txBody>
      </p: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2B5664AB-E1A0-DA94-98C7-0E628660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571" y="927353"/>
            <a:ext cx="2667666" cy="57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1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0EF9-B66D-3ADF-0947-06390060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3923-E6FE-26AD-AA05-7095FF58E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20" y="223931"/>
            <a:ext cx="8363960" cy="1325563"/>
          </a:xfrm>
        </p:spPr>
        <p:txBody>
          <a:bodyPr/>
          <a:lstStyle/>
          <a:p>
            <a:r>
              <a:rPr lang="en-US" dirty="0"/>
              <a:t>Electronic Imaging (1969 to present)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915BF-15E2-676D-C73D-11A0B5C37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81" y="1967851"/>
            <a:ext cx="3718157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Use:</a:t>
            </a:r>
            <a:r>
              <a:rPr lang="en-US" dirty="0"/>
              <a:t> To turn light into digital images we can compute on.</a:t>
            </a:r>
          </a:p>
          <a:p>
            <a:r>
              <a:rPr lang="en-US" b="1" dirty="0"/>
              <a:t>Who/when:</a:t>
            </a:r>
            <a:r>
              <a:rPr lang="en-US" dirty="0"/>
              <a:t> Willard Boyle &amp; George E. Smith invent the sensors that allow images to be captured</a:t>
            </a:r>
          </a:p>
          <a:p>
            <a:r>
              <a:rPr lang="en-US" b="1" dirty="0"/>
              <a:t>How:</a:t>
            </a:r>
            <a:r>
              <a:rPr lang="en-US" dirty="0"/>
              <a:t> Photons → electrons in pixel wells → read out as </a:t>
            </a:r>
            <a:r>
              <a:rPr lang="en-US" b="1" dirty="0"/>
              <a:t>pixels</a:t>
            </a:r>
          </a:p>
          <a:p>
            <a:r>
              <a:rPr lang="en-US" b="1" dirty="0"/>
              <a:t>Limits:</a:t>
            </a:r>
            <a:r>
              <a:rPr lang="en-US" dirty="0"/>
              <a:t> Needs light (or IR/NIR); rolling-shutter artifacts on fast motion.</a:t>
            </a:r>
          </a:p>
          <a:p>
            <a:r>
              <a:rPr lang="en-US" b="1" dirty="0"/>
              <a:t>Fun fact:</a:t>
            </a:r>
            <a:r>
              <a:rPr lang="en-US" dirty="0"/>
              <a:t> Your phone camera is a tiny image sensor—an entire TV studio on a fingernail.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CC9E4-ACD9-5869-4987-A88309C6D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47" y="1967851"/>
            <a:ext cx="3485690" cy="404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9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35" y="365126"/>
            <a:ext cx="8834718" cy="1325563"/>
          </a:xfrm>
        </p:spPr>
        <p:txBody>
          <a:bodyPr/>
          <a:lstStyle/>
          <a:p>
            <a:r>
              <a:rPr lang="en-US" dirty="0"/>
              <a:t>Early Computer Vision (1970s – 1980s)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95" y="1869182"/>
            <a:ext cx="818720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Put pixel values into a 0 – 1 range so math is stable and comparable.</a:t>
            </a:r>
          </a:p>
          <a:p>
            <a:r>
              <a:rPr lang="en-US" dirty="0"/>
              <a:t>Sufficient for edge/corner/blob detection,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8-bit images divide by 255.0</a:t>
            </a:r>
          </a:p>
          <a:p>
            <a:r>
              <a:rPr lang="en-US" dirty="0"/>
              <a:t>16-bit images: divide by 65535.0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8-bit image </a:t>
            </a:r>
          </a:p>
          <a:p>
            <a:pPr lvl="1"/>
            <a:r>
              <a:rPr lang="en-US" dirty="0"/>
              <a:t>RGB(243, 100, 2) = RGB(0.953, 0.392, 0.008)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93546-9047-E617-2448-B6457AB5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3AAA-4E00-3748-94A7-F80A4BCA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Scaling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7857-44D8-44AE-BFBD-4DBEFD269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95" y="1869182"/>
            <a:ext cx="818720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Standardize based on training data values</a:t>
            </a:r>
          </a:p>
          <a:p>
            <a:r>
              <a:rPr lang="en-US" dirty="0"/>
              <a:t>Necessary for machine learning modeling</a:t>
            </a:r>
          </a:p>
          <a:p>
            <a:r>
              <a:rPr lang="en-US" dirty="0"/>
              <a:t>Compute one mean and one std per color channel across all pixels of all images in the training set.</a:t>
            </a:r>
          </a:p>
          <a:p>
            <a:r>
              <a:rPr lang="en-US" dirty="0"/>
              <a:t>Compares the R, G and B values for that image to the other images in the dataset</a:t>
            </a:r>
          </a:p>
          <a:p>
            <a:pPr lvl="1"/>
            <a:r>
              <a:rPr lang="en-US" dirty="0"/>
              <a:t>R: µ = 0.90, </a:t>
            </a:r>
            <a:r>
              <a:rPr lang="el-GR" dirty="0"/>
              <a:t>σ</a:t>
            </a:r>
            <a:r>
              <a:rPr lang="en-US" dirty="0"/>
              <a:t> = 0.16</a:t>
            </a:r>
          </a:p>
          <a:p>
            <a:pPr lvl="1"/>
            <a:r>
              <a:rPr lang="en-US" dirty="0"/>
              <a:t>G: µ = 0.45, </a:t>
            </a:r>
            <a:r>
              <a:rPr lang="el-GR" dirty="0"/>
              <a:t>σ</a:t>
            </a:r>
            <a:r>
              <a:rPr lang="en-US" dirty="0"/>
              <a:t> = 0.10</a:t>
            </a:r>
          </a:p>
          <a:p>
            <a:pPr lvl="1"/>
            <a:r>
              <a:rPr lang="en-US" dirty="0"/>
              <a:t>B: µ = 0.055, </a:t>
            </a:r>
            <a:r>
              <a:rPr lang="el-GR" dirty="0"/>
              <a:t>σ</a:t>
            </a:r>
            <a:r>
              <a:rPr lang="en-US" dirty="0"/>
              <a:t> = 0.07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RGB(0.953, 0.392, 0.008) = RGB(0.33, -0.58, 0.85)</a:t>
            </a:r>
          </a:p>
          <a:p>
            <a:pPr lvl="1"/>
            <a:r>
              <a:rPr lang="en-US" dirty="0"/>
              <a:t>R: (0.953 - 0.90)/ 0.16 = 0.33</a:t>
            </a:r>
          </a:p>
          <a:p>
            <a:pPr lvl="1"/>
            <a:r>
              <a:rPr lang="en-US" dirty="0"/>
              <a:t>G: (0.392 - 0.45)/ 0.10 = -0.58</a:t>
            </a:r>
          </a:p>
          <a:p>
            <a:pPr lvl="1"/>
            <a:r>
              <a:rPr lang="en-US" dirty="0"/>
              <a:t>B: (0.055 - 0.008)/ 0.055 = 0.85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9FAAF-6598-7BB6-4D72-036D1ABE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7AA4-F8D8-E7E1-5C84-59115B4A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Document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6EE8D-3B29-52F1-46FE-B9DA46FB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85" y="1935795"/>
            <a:ext cx="8005539" cy="4107723"/>
          </a:xfrm>
        </p:spPr>
        <p:txBody>
          <a:bodyPr>
            <a:normAutofit/>
          </a:bodyPr>
          <a:lstStyle/>
          <a:p>
            <a:r>
              <a:rPr lang="en-US" dirty="0"/>
              <a:t>Save the </a:t>
            </a:r>
            <a:r>
              <a:rPr lang="en-US" b="1" dirty="0"/>
              <a:t>processed images</a:t>
            </a:r>
            <a:r>
              <a:rPr lang="en-US" dirty="0"/>
              <a:t> or save a </a:t>
            </a:r>
            <a:r>
              <a:rPr lang="en-US" b="1" dirty="0"/>
              <a:t>script/config</a:t>
            </a:r>
            <a:r>
              <a:rPr lang="en-US" dirty="0"/>
              <a:t> that can regenerate them on demand.</a:t>
            </a:r>
          </a:p>
          <a:p>
            <a:r>
              <a:rPr lang="en-US" dirty="0"/>
              <a:t>Record the exact steps and parameters </a:t>
            </a:r>
          </a:p>
          <a:p>
            <a:r>
              <a:rPr lang="en-US" dirty="0"/>
              <a:t>Fix random seeds. Keep version numbers of libraries.</a:t>
            </a:r>
          </a:p>
        </p:txBody>
      </p:sp>
    </p:spTree>
    <p:extLst>
      <p:ext uri="{BB962C8B-B14F-4D97-AF65-F5344CB8AC3E}">
        <p14:creationId xmlns:p14="http://schemas.microsoft.com/office/powerpoint/2010/main" val="287282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0303-6607-8DB0-E980-DB83280C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7AE1B-E0CD-7580-31E8-60079EEC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16" y="1825625"/>
            <a:ext cx="43418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COCO (Common Objects in Context) is a large-scale dataset for object detection hosted at cocodataset.org. </a:t>
            </a:r>
            <a:r>
              <a:rPr lang="en-US" dirty="0">
                <a:hlinkClick r:id="rId3"/>
              </a:rPr>
              <a:t>COCO Dataset</a:t>
            </a:r>
            <a:endParaRPr lang="en-US" dirty="0"/>
          </a:p>
          <a:p>
            <a:r>
              <a:rPr lang="en-US" dirty="0"/>
              <a:t>Designed to capture everyday scenes “in context,” not just centered objects.</a:t>
            </a:r>
          </a:p>
          <a:p>
            <a:r>
              <a:rPr lang="en-US" dirty="0"/>
              <a:t>Introduced in 2014 by Lin et al. (“</a:t>
            </a:r>
            <a:r>
              <a:rPr lang="en-US" i="1" dirty="0"/>
              <a:t>Microsoft COCO: Common Objects in Context</a:t>
            </a:r>
            <a:r>
              <a:rPr lang="en-US" dirty="0"/>
              <a:t>”)</a:t>
            </a:r>
          </a:p>
        </p:txBody>
      </p:sp>
      <p:pic>
        <p:nvPicPr>
          <p:cNvPr id="9" name="Picture 8" descr="A yellow school bus parked in a parking lot&#10;&#10;AI-generated content may be incorrect.">
            <a:extLst>
              <a:ext uri="{FF2B5EF4-FFF2-40B4-BE49-F238E27FC236}">
                <a16:creationId xmlns:a16="http://schemas.microsoft.com/office/drawing/2014/main" id="{68EAD9FF-B25A-0EDD-C80D-C50220B9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792" y="1980191"/>
            <a:ext cx="3821208" cy="254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8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1EA59-9C0F-D84C-BD64-CB0FF6BB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5E5C-7EA7-6C54-B86F-0E6DF0BE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Pillow Library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CAB51A-5FD4-18B9-AA59-50018F09E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5840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PIL (Python Imaging Library)</a:t>
            </a:r>
            <a:r>
              <a:rPr lang="en-US" dirty="0"/>
              <a:t> was created by </a:t>
            </a:r>
            <a:r>
              <a:rPr lang="en-US" b="1" dirty="0"/>
              <a:t>Fredrik Lundh</a:t>
            </a:r>
            <a:r>
              <a:rPr lang="en-US" dirty="0"/>
              <a:t> and </a:t>
            </a:r>
            <a:r>
              <a:rPr lang="en-US" b="1" dirty="0"/>
              <a:t>Secret Labs AB</a:t>
            </a:r>
            <a:r>
              <a:rPr lang="en-US" dirty="0"/>
              <a:t>, first released </a:t>
            </a:r>
            <a:r>
              <a:rPr lang="en-US" b="1" dirty="0"/>
              <a:t>1995</a:t>
            </a:r>
            <a:r>
              <a:rPr lang="en-US" dirty="0"/>
              <a:t>. Development of PIL effectively stopped around 2011. </a:t>
            </a:r>
          </a:p>
          <a:p>
            <a:r>
              <a:rPr lang="en-US" b="1" dirty="0"/>
              <a:t>Pillow</a:t>
            </a:r>
            <a:r>
              <a:rPr lang="en-US" dirty="0"/>
              <a:t> is the actively maintained, “</a:t>
            </a:r>
            <a:r>
              <a:rPr lang="en-US" b="1" dirty="0"/>
              <a:t>friendly PIL fork</a:t>
            </a:r>
            <a:r>
              <a:rPr lang="en-US" dirty="0"/>
              <a:t>,” started in </a:t>
            </a:r>
            <a:r>
              <a:rPr lang="en-US" b="1" dirty="0"/>
              <a:t>2010</a:t>
            </a:r>
            <a:r>
              <a:rPr lang="en-US" dirty="0"/>
              <a:t> by </a:t>
            </a:r>
            <a:r>
              <a:rPr lang="en-US" b="1" dirty="0"/>
              <a:t>Jeffrey “Alex” Clark</a:t>
            </a:r>
            <a:r>
              <a:rPr lang="en-US" dirty="0"/>
              <a:t> with community contributors; it added Python 3 support and ongoing releases.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76728-B682-F8EB-B048-8DD79AEBE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84" y="2327879"/>
            <a:ext cx="2455597" cy="246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4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EE41-E500-8139-A857-577B1FC2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Pillow Library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4D8711-E492-F29D-49A5-4B1DE336C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Open/save many formats (JPEG, PNG, TIFF, </a:t>
            </a:r>
            <a:r>
              <a:rPr lang="en-US" dirty="0" err="1"/>
              <a:t>WebP</a:t>
            </a:r>
            <a:r>
              <a:rPr lang="en-US" dirty="0"/>
              <a:t>, etc.). </a:t>
            </a:r>
          </a:p>
          <a:p>
            <a:r>
              <a:rPr lang="en-US" dirty="0"/>
              <a:t>EXIF support (read metadata, auto-rotate via Orientation). </a:t>
            </a:r>
          </a:p>
          <a:p>
            <a:r>
              <a:rPr lang="en-US" dirty="0"/>
              <a:t>Resizing, cropping, rotate/transpose; affine &amp; perspective transforms. </a:t>
            </a:r>
          </a:p>
          <a:p>
            <a:r>
              <a:rPr lang="en-US" dirty="0"/>
              <a:t>Color modes &amp; conversion (RGB/RGBA/CMYK/L/P) + ICC/Color management </a:t>
            </a:r>
          </a:p>
          <a:p>
            <a:r>
              <a:rPr lang="en-US" dirty="0"/>
              <a:t>Filters &amp; enhancements (blur/sharpen; brightness/contrast/color/sharpness). </a:t>
            </a:r>
          </a:p>
          <a:p>
            <a:r>
              <a:rPr lang="en-US" dirty="0"/>
              <a:t>Draw text/shapes (</a:t>
            </a:r>
            <a:r>
              <a:rPr lang="en-US" dirty="0" err="1"/>
              <a:t>ImageDraw</a:t>
            </a:r>
            <a:r>
              <a:rPr lang="en-US" dirty="0"/>
              <a:t>, </a:t>
            </a:r>
            <a:r>
              <a:rPr lang="en-US" dirty="0" err="1"/>
              <a:t>ImageFont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0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It!</a:t>
            </a:r>
            <a:endParaRPr dirty="0"/>
          </a:p>
        </p:txBody>
      </p:sp>
      <p:pic>
        <p:nvPicPr>
          <p:cNvPr id="5" name="Content Placeholder 4" descr="A pizza with meat and green peppers on a plate&#10;&#10;AI-generated content may be incorrect.">
            <a:extLst>
              <a:ext uri="{FF2B5EF4-FFF2-40B4-BE49-F238E27FC236}">
                <a16:creationId xmlns:a16="http://schemas.microsoft.com/office/drawing/2014/main" id="{7B571F34-A77D-AC0B-21B7-668240A88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1127" y="2087226"/>
            <a:ext cx="4311650" cy="323373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9D05-9E17-8C24-2C59-2BC693F5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85A1-E03C-A310-EFD4-5414D3001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AD88D-D304-7F20-178A-D52FB0C61D83}"/>
              </a:ext>
            </a:extLst>
          </p:cNvPr>
          <p:cNvSpPr txBox="1"/>
          <p:nvPr/>
        </p:nvSpPr>
        <p:spPr>
          <a:xfrm>
            <a:off x="2286000" y="58847"/>
            <a:ext cx="457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The 2020s — transformers, multimodality, and generative 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Vision Transformers (</a:t>
            </a:r>
            <a:r>
              <a:rPr lang="en-US" b="1" dirty="0" err="1"/>
              <a:t>ViT</a:t>
            </a:r>
            <a:r>
              <a:rPr lang="en-US" b="1" dirty="0"/>
              <a:t>):</a:t>
            </a:r>
            <a:r>
              <a:rPr lang="en-US" dirty="0"/>
              <a:t> Treat images as </a:t>
            </a:r>
            <a:r>
              <a:rPr lang="en-US" b="1" dirty="0"/>
              <a:t>patch tokens</a:t>
            </a:r>
            <a:r>
              <a:rPr lang="en-US" dirty="0"/>
              <a:t>; use </a:t>
            </a:r>
            <a:r>
              <a:rPr lang="en-US" b="1" dirty="0"/>
              <a:t>self-attention</a:t>
            </a:r>
            <a:r>
              <a:rPr lang="en-US" dirty="0"/>
              <a:t> (no convolutions) to relate everything to everything.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DETR:</a:t>
            </a:r>
            <a:r>
              <a:rPr lang="en-US" dirty="0"/>
              <a:t> Recasts detection as </a:t>
            </a:r>
            <a:r>
              <a:rPr lang="en-US" b="1" dirty="0"/>
              <a:t>set prediction</a:t>
            </a:r>
            <a:r>
              <a:rPr lang="en-US" dirty="0"/>
              <a:t> with attention—no proposal heuristics.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CLIP &amp; friends:</a:t>
            </a:r>
            <a:r>
              <a:rPr lang="en-US" dirty="0"/>
              <a:t> Train on </a:t>
            </a:r>
            <a:r>
              <a:rPr lang="en-US" b="1" dirty="0"/>
              <a:t>(image, text)</a:t>
            </a:r>
            <a:r>
              <a:rPr lang="en-US" dirty="0"/>
              <a:t> pairs so a simple prompt (“a photo of a red fox”) can recognize images </a:t>
            </a:r>
            <a:r>
              <a:rPr lang="en-US" b="1" dirty="0"/>
              <a:t>zero-shot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Segment Anything (SAM):</a:t>
            </a:r>
            <a:r>
              <a:rPr lang="en-US" dirty="0"/>
              <a:t> </a:t>
            </a:r>
            <a:r>
              <a:rPr lang="en-US" dirty="0" err="1"/>
              <a:t>Promptable</a:t>
            </a:r>
            <a:r>
              <a:rPr lang="en-US" dirty="0"/>
              <a:t> segmentation—click or box anywhere and get an object mask instantly.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Diffusion &amp; </a:t>
            </a:r>
            <a:r>
              <a:rPr lang="en-US" b="1" dirty="0" err="1"/>
              <a:t>NeRFs</a:t>
            </a:r>
            <a:r>
              <a:rPr lang="en-US" b="1" dirty="0"/>
              <a:t>:</a:t>
            </a:r>
            <a:r>
              <a:rPr lang="en-US" dirty="0"/>
              <a:t> Generative models synthesize/modify images; </a:t>
            </a:r>
            <a:r>
              <a:rPr lang="en-US" b="1" dirty="0" err="1"/>
              <a:t>NeRFs</a:t>
            </a:r>
            <a:r>
              <a:rPr lang="en-US" dirty="0"/>
              <a:t> reconstruct scenes from photos to render new views.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Edge &amp; fusion:</a:t>
            </a:r>
            <a:r>
              <a:rPr lang="en-US" dirty="0"/>
              <a:t> Commodity devices now fuse </a:t>
            </a:r>
            <a:r>
              <a:rPr lang="en-US" b="1" dirty="0"/>
              <a:t>camera + radar + LiDAR</a:t>
            </a:r>
            <a:r>
              <a:rPr lang="en-US" dirty="0"/>
              <a:t> in cars/robots; phones run surprisingly capable </a:t>
            </a:r>
            <a:r>
              <a:rPr lang="en-US" b="1" dirty="0"/>
              <a:t>on-device</a:t>
            </a:r>
            <a:r>
              <a:rPr lang="en-US" dirty="0"/>
              <a:t> CV.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 fact:</a:t>
            </a:r>
            <a:r>
              <a:rPr lang="en-US" dirty="0"/>
              <a:t> CLIP-style training scraped so many image-captions that models picked up memes—and sometimes, meme </a:t>
            </a:r>
            <a:r>
              <a:rPr lang="en-US" b="1" dirty="0"/>
              <a:t>biases</a:t>
            </a:r>
            <a:r>
              <a:rPr lang="en-US" dirty="0"/>
              <a:t>—sparking new work on fairness.</a:t>
            </a:r>
          </a:p>
        </p:txBody>
      </p:sp>
    </p:spTree>
    <p:extLst>
      <p:ext uri="{BB962C8B-B14F-4D97-AF65-F5344CB8AC3E}">
        <p14:creationId xmlns:p14="http://schemas.microsoft.com/office/powerpoint/2010/main" val="20129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Machines Learned to “See”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05" y="1825625"/>
            <a:ext cx="7975842" cy="4351338"/>
          </a:xfrm>
        </p:spPr>
        <p:txBody>
          <a:bodyPr>
            <a:normAutofit/>
          </a:bodyPr>
          <a:lstStyle/>
          <a:p>
            <a:r>
              <a:rPr lang="en-US" b="1" dirty="0"/>
              <a:t>Sense</a:t>
            </a:r>
            <a:r>
              <a:rPr lang="en-US" dirty="0"/>
              <a:t> the world with the right waves (radio, sound, light).</a:t>
            </a:r>
          </a:p>
          <a:p>
            <a:r>
              <a:rPr lang="en-US" b="1" dirty="0"/>
              <a:t>Compute</a:t>
            </a:r>
            <a:r>
              <a:rPr lang="en-US" dirty="0"/>
              <a:t> just enough to turn raw signals into distance, shape, motion, and objects.</a:t>
            </a:r>
          </a:p>
          <a:p>
            <a:r>
              <a:rPr lang="en-US" b="1" dirty="0"/>
              <a:t>Fuse</a:t>
            </a:r>
            <a:r>
              <a:rPr lang="en-US" dirty="0"/>
              <a:t> sensors so one covers another’s weaknesses (radar = all-weather; LiDAR = precise 3D; cameras = rich detail).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F0B1-7AB3-5D00-9309-8A8301C11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6A5E-AC77-73E4-DA3D-64330750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98" y="165071"/>
            <a:ext cx="7886700" cy="1325563"/>
          </a:xfrm>
        </p:spPr>
        <p:txBody>
          <a:bodyPr/>
          <a:lstStyle/>
          <a:p>
            <a:r>
              <a:rPr lang="en-US" dirty="0"/>
              <a:t>Radar: 1886 to 1940s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A897F-A53D-C35C-3E07-FA283E800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561416"/>
            <a:ext cx="4511487" cy="483938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Originally: </a:t>
            </a:r>
            <a:r>
              <a:rPr lang="en-US" dirty="0" err="1"/>
              <a:t>RAdioDetectionAndRanging</a:t>
            </a:r>
            <a:endParaRPr lang="en-US" dirty="0"/>
          </a:p>
          <a:p>
            <a:r>
              <a:rPr lang="en-US" b="1" dirty="0"/>
              <a:t>Use:</a:t>
            </a:r>
            <a:r>
              <a:rPr lang="en-US" dirty="0"/>
              <a:t> Detect ships and planes through fog, clouds, and at long range.</a:t>
            </a:r>
          </a:p>
          <a:p>
            <a:r>
              <a:rPr lang="en-US" b="1" dirty="0"/>
              <a:t>Who/when: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German physicist Heinrich Hertz showed that radio waves could be reflected from solid objects (1886)</a:t>
            </a:r>
            <a:endParaRPr lang="en-US" i="1" dirty="0"/>
          </a:p>
          <a:p>
            <a:pPr lvl="1"/>
            <a:r>
              <a:rPr lang="en-US" dirty="0"/>
              <a:t>Christian </a:t>
            </a:r>
            <a:r>
              <a:rPr lang="en-US" dirty="0" err="1"/>
              <a:t>Hülsmeyer</a:t>
            </a:r>
            <a:r>
              <a:rPr lang="en-US" dirty="0"/>
              <a:t> demos ship detection (1904). </a:t>
            </a:r>
          </a:p>
          <a:p>
            <a:pPr lvl="1"/>
            <a:r>
              <a:rPr lang="en-US" i="1" dirty="0"/>
              <a:t>Robert Watson-Watt</a:t>
            </a:r>
            <a:r>
              <a:rPr lang="en-US" dirty="0"/>
              <a:t> and colleagues field Britain’s Chain Home air-defense radar by 1938.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706794-3DAB-5D34-62EC-8A0C7D7F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006" y="2101516"/>
            <a:ext cx="3910717" cy="30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40C5-BD7F-6F6A-CD9E-D26A1656F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5DEC-A03B-A427-61D2-4E6423F1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98" y="165071"/>
            <a:ext cx="7886700" cy="1325563"/>
          </a:xfrm>
        </p:spPr>
        <p:txBody>
          <a:bodyPr/>
          <a:lstStyle/>
          <a:p>
            <a:r>
              <a:rPr lang="en-US" dirty="0"/>
              <a:t>Radar: 1886 to 1940s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B1F4C-2018-96F8-6479-691A04AD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16" y="1825625"/>
            <a:ext cx="380293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How:</a:t>
            </a:r>
            <a:r>
              <a:rPr lang="en-US" dirty="0"/>
              <a:t> Send a radio pulse, time the echo (time-of-flight) to get distance; measure Doppler shift for approach speed; steer beams with antenna arrays.</a:t>
            </a:r>
          </a:p>
          <a:p>
            <a:r>
              <a:rPr lang="en-US" b="1" dirty="0"/>
              <a:t>Limits:</a:t>
            </a:r>
            <a:r>
              <a:rPr lang="en-US" dirty="0"/>
              <a:t> Coarse detail unless antennas are huge; clutter/interference.</a:t>
            </a:r>
          </a:p>
          <a:p>
            <a:r>
              <a:rPr lang="en-US" b="1" dirty="0"/>
              <a:t>Fun fact:</a:t>
            </a:r>
            <a:r>
              <a:rPr lang="en-US" dirty="0"/>
              <a:t> Chain Home masts were so tall they doubled as landmarks for pilots trying to avoid being detected.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D9707-2A5B-9EFF-58F9-491614AE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70" y="2246599"/>
            <a:ext cx="4616353" cy="28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BB08-BCB5-F126-BB7B-F005E76C4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2C1C-EC92-58B7-7985-C32D9977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98" y="165071"/>
            <a:ext cx="7886700" cy="1325563"/>
          </a:xfrm>
        </p:spPr>
        <p:txBody>
          <a:bodyPr/>
          <a:lstStyle/>
          <a:p>
            <a:r>
              <a:rPr lang="en-US" dirty="0"/>
              <a:t>Sonar: 1912–1918 to 1930s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00D7-7FC5-3ADB-76FD-C6482B2B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26" y="1676039"/>
            <a:ext cx="4014180" cy="496680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Originally: </a:t>
            </a:r>
            <a:r>
              <a:rPr lang="en-US" dirty="0"/>
              <a:t>Sound/Sonic Navigation and Ranging</a:t>
            </a:r>
          </a:p>
          <a:p>
            <a:r>
              <a:rPr lang="en-US" b="1" dirty="0"/>
              <a:t>Use:</a:t>
            </a:r>
            <a:r>
              <a:rPr lang="en-US" dirty="0"/>
              <a:t> Radio doesn’t travel well in seawater; navies needed submarine detection. Possibly prompted by Titanic Disaster</a:t>
            </a:r>
          </a:p>
          <a:p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Reginald Fessenden</a:t>
            </a:r>
            <a:r>
              <a:rPr lang="en-US" dirty="0"/>
              <a:t> pioneers echo-ranging (1912–13); </a:t>
            </a:r>
            <a:r>
              <a:rPr lang="en-US" i="1" dirty="0"/>
              <a:t>Paul Langevin</a:t>
            </a:r>
            <a:r>
              <a:rPr lang="en-US" dirty="0"/>
              <a:t> builds practical active sonar during WWI with piezoelectric crystals.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2137D-9EA3-D1CE-A8AC-0E91DBFC6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153" y="2454088"/>
            <a:ext cx="4753821" cy="25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5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2B24B-D0D6-7AE5-FBE6-36448E25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F22-B883-ACA2-115C-033B4D90E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98" y="165071"/>
            <a:ext cx="7886700" cy="1325563"/>
          </a:xfrm>
        </p:spPr>
        <p:txBody>
          <a:bodyPr/>
          <a:lstStyle/>
          <a:p>
            <a:r>
              <a:rPr lang="en-US" dirty="0"/>
              <a:t>Sonar 1912–1918 to 1930s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45E4B-C367-DE82-D3AA-C95815005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26" y="1676039"/>
            <a:ext cx="4014180" cy="496680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How:</a:t>
            </a:r>
            <a:r>
              <a:rPr lang="en-US" dirty="0"/>
              <a:t> Send an ultrasound ping; the echo’s delay gives distance. </a:t>
            </a:r>
          </a:p>
          <a:p>
            <a:r>
              <a:rPr lang="en-US" b="1" dirty="0"/>
              <a:t>Limits:</a:t>
            </a:r>
            <a:r>
              <a:rPr lang="en-US" dirty="0"/>
              <a:t> Slow, oceans are noisy, big arrays for sharp angles.</a:t>
            </a:r>
          </a:p>
          <a:p>
            <a:r>
              <a:rPr lang="en-US" b="1" dirty="0"/>
              <a:t>Fun fact:</a:t>
            </a:r>
            <a:r>
              <a:rPr lang="en-US" dirty="0"/>
              <a:t> Early British sonar was nicknamed ASDIC; the acronym’s origin is still a bit mysterious in naval lore because it was so top secret at the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112BC-DF76-D7E5-2AAE-7F9674B9E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44" y="1388521"/>
            <a:ext cx="3734158" cy="52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6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Aperture Radar (SAR) — (1951 to present)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089" y="2141536"/>
            <a:ext cx="4182993" cy="4351338"/>
          </a:xfrm>
        </p:spPr>
        <p:txBody>
          <a:bodyPr>
            <a:normAutofit/>
          </a:bodyPr>
          <a:lstStyle/>
          <a:p>
            <a:r>
              <a:rPr lang="en-US" b="1" dirty="0"/>
              <a:t>Use:</a:t>
            </a:r>
            <a:r>
              <a:rPr lang="en-US" dirty="0"/>
              <a:t> Uses the motion of the radar antenna over a target region to provide finer spatial resolution than conventional stationary beam-scanning radars </a:t>
            </a:r>
          </a:p>
          <a:p>
            <a:r>
              <a:rPr lang="en-US" b="1" dirty="0"/>
              <a:t>Who/when:</a:t>
            </a:r>
            <a:r>
              <a:rPr lang="en-US" dirty="0"/>
              <a:t> </a:t>
            </a:r>
            <a:r>
              <a:rPr lang="en-US" i="1" dirty="0"/>
              <a:t>Carl A. Wiley</a:t>
            </a:r>
            <a:r>
              <a:rPr lang="en-US" dirty="0"/>
              <a:t> (Goodyear) formalizes SAR in </a:t>
            </a:r>
            <a:r>
              <a:rPr lang="en-US" b="1" dirty="0"/>
              <a:t>1951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81BC1-1E8A-6F67-3DFA-C34EA1D5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15" y="2100760"/>
            <a:ext cx="3518514" cy="44328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DC78-4322-AD0E-D5E5-37E88D279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2D72-25F1-B6EA-882E-0F37C0D7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Aperture Radar (SAR) — (1951 to present)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4A6AA-E754-E7DF-91C2-50EA52609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89" y="2141536"/>
            <a:ext cx="44788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How:</a:t>
            </a:r>
            <a:r>
              <a:rPr lang="en-US" dirty="0"/>
              <a:t> Fly radar along a path and combine many echoes so motion “synthesizes” a very long antenna → </a:t>
            </a:r>
          </a:p>
          <a:p>
            <a:pPr lvl="1"/>
            <a:r>
              <a:rPr lang="en-US" dirty="0"/>
              <a:t>High-resolution images day/night, through clouds.</a:t>
            </a:r>
          </a:p>
          <a:p>
            <a:r>
              <a:rPr lang="en-US" b="1" dirty="0"/>
              <a:t>Limits:</a:t>
            </a:r>
            <a:r>
              <a:rPr lang="en-US" dirty="0"/>
              <a:t> Heavy computation; sensitive to motion/phase errors.</a:t>
            </a:r>
          </a:p>
          <a:p>
            <a:r>
              <a:rPr lang="en-US" b="1" dirty="0"/>
              <a:t>Fun fact:</a:t>
            </a:r>
            <a:r>
              <a:rPr lang="en-US" dirty="0"/>
              <a:t> SAR has revealed buried rivers in deserts and tracked millimeter-scale volcano swelling via interferometry (InSAR).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81D21-5620-90A1-D14C-B4560F42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18" y="2022928"/>
            <a:ext cx="4066010" cy="37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56E9-CE6A-0654-783A-470EC4B3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2" y="169243"/>
            <a:ext cx="8390965" cy="1325563"/>
          </a:xfrm>
        </p:spPr>
        <p:txBody>
          <a:bodyPr>
            <a:normAutofit/>
          </a:bodyPr>
          <a:lstStyle/>
          <a:p>
            <a:r>
              <a:rPr lang="en-US" dirty="0"/>
              <a:t>Lasers &amp; LiDAR —(1960s to present)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643-C279-8F7C-A06C-F04DE9B6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34" y="1687606"/>
            <a:ext cx="4336966" cy="502870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Originally: </a:t>
            </a:r>
            <a:r>
              <a:rPr lang="en-US" dirty="0"/>
              <a:t>Light Detection and Ranging/ Laser Imaging, Detection, and Ranging</a:t>
            </a:r>
          </a:p>
          <a:p>
            <a:r>
              <a:rPr lang="en-US" b="1" dirty="0"/>
              <a:t>Use:</a:t>
            </a:r>
            <a:r>
              <a:rPr lang="en-US" dirty="0"/>
              <a:t> Remote sensing technology that uses pulsed laser light to measure distances and create detailed 3D maps</a:t>
            </a:r>
          </a:p>
          <a:p>
            <a:r>
              <a:rPr lang="en-US" b="1" dirty="0"/>
              <a:t>Who/when:</a:t>
            </a:r>
            <a:r>
              <a:rPr lang="en-US" dirty="0"/>
              <a:t> Theodore Maiman fires the first laser (1960). Within a year, Hughes prototypes laser radar (LiDAR). Apollo 15 (1971) flies the first spaceborne laser altimeter.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38BEC-F163-1990-ABDA-792E296D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70" y="2312895"/>
            <a:ext cx="3517155" cy="292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1938</TotalTime>
  <Words>2935</Words>
  <Application>Microsoft Office PowerPoint</Application>
  <PresentationFormat>On-screen Show (4:3)</PresentationFormat>
  <Paragraphs>183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2013 - 2022 Theme</vt:lpstr>
      <vt:lpstr>The History of Computer Vision</vt:lpstr>
      <vt:lpstr>How Machines Learned to “See”</vt:lpstr>
      <vt:lpstr>Radar: 1886 to 1940s</vt:lpstr>
      <vt:lpstr>Radar: 1886 to 1940s</vt:lpstr>
      <vt:lpstr>Sonar: 1912–1918 to 1930s</vt:lpstr>
      <vt:lpstr>Sonar 1912–1918 to 1930s</vt:lpstr>
      <vt:lpstr>Synthetic Aperture Radar (SAR) — (1951 to present)</vt:lpstr>
      <vt:lpstr>Synthetic Aperture Radar (SAR) — (1951 to present)</vt:lpstr>
      <vt:lpstr>Lasers &amp; LiDAR —(1960s to present)</vt:lpstr>
      <vt:lpstr>Lasers &amp; LiDAR —(1960s to present)</vt:lpstr>
      <vt:lpstr>Electronic Imaging (1969 to present)</vt:lpstr>
      <vt:lpstr>Early Computer Vision (1970s – 1980s)</vt:lpstr>
      <vt:lpstr>Intensity Scaling</vt:lpstr>
      <vt:lpstr>Save and Document</vt:lpstr>
      <vt:lpstr>COCO Dataset</vt:lpstr>
      <vt:lpstr>Python Pillow Library</vt:lpstr>
      <vt:lpstr>Python Pillow Library</vt:lpstr>
      <vt:lpstr>Let’s Do It!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Humans See — Lesson 1</dc:title>
  <dc:subject>Intro to Computer Vision: Human Vision Fundamentals</dc:subject>
  <dc:creator>Prepared by ChatGPT</dc:creator>
  <cp:keywords/>
  <dc:description>generated using python-pptx</dc:description>
  <cp:lastModifiedBy>Myers, Chelsea</cp:lastModifiedBy>
  <cp:revision>9</cp:revision>
  <dcterms:created xsi:type="dcterms:W3CDTF">2013-01-27T09:14:16Z</dcterms:created>
  <dcterms:modified xsi:type="dcterms:W3CDTF">2025-09-23T20:16:15Z</dcterms:modified>
  <cp:category/>
</cp:coreProperties>
</file>